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Dela Gothic One" charset="1" panose="00000500000000000000"/>
      <p:regular r:id="rId18"/>
    </p:embeddedFont>
    <p:embeddedFont>
      <p:font typeface="DM Sans" charset="1" panose="00000000000000000000"/>
      <p:regular r:id="rId19"/>
    </p:embeddedFont>
    <p:embeddedFont>
      <p:font typeface="DM Sans Bold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fonts/font21.fntdata" Type="http://schemas.openxmlformats.org/officeDocument/2006/relationships/font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47886" y="2888605"/>
            <a:ext cx="9534228" cy="181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FER2013 Emotion Classification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7886" y="5076527"/>
            <a:ext cx="9534228" cy="1453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4437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Using ResNet18 with Transfer Learning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7886" y="6860232"/>
            <a:ext cx="9534228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by Samikshya Karki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7886" y="1588145"/>
            <a:ext cx="16392228" cy="181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Dataset: FER2013 &amp; Emotion Categories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7886" y="3863876"/>
            <a:ext cx="1639222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The </a:t>
            </a:r>
            <a:r>
              <a:rPr lang="en-US" sz="2125" b="true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FER2013 dataset</a:t>
            </a: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serves as the foundation for our facial expression classification project. This extensive collection of grayscale images is labeled to categorize human emotions, enabling our model to identify a wide range of human sentiments.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43124" y="5106740"/>
            <a:ext cx="5293073" cy="1015305"/>
            <a:chOff x="0" y="0"/>
            <a:chExt cx="7057430" cy="13537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7044690" cy="1341120"/>
            </a:xfrm>
            <a:custGeom>
              <a:avLst/>
              <a:gdLst/>
              <a:ahLst/>
              <a:cxnLst/>
              <a:rect r="r" b="b" t="t" l="l"/>
              <a:pathLst>
                <a:path h="1341120" w="7044690">
                  <a:moveTo>
                    <a:pt x="0" y="670560"/>
                  </a:moveTo>
                  <a:cubicBezTo>
                    <a:pt x="0" y="300228"/>
                    <a:pt x="302514" y="0"/>
                    <a:pt x="675640" y="0"/>
                  </a:cubicBezTo>
                  <a:lnTo>
                    <a:pt x="6369050" y="0"/>
                  </a:lnTo>
                  <a:cubicBezTo>
                    <a:pt x="6742176" y="0"/>
                    <a:pt x="7044690" y="300228"/>
                    <a:pt x="7044690" y="670560"/>
                  </a:cubicBezTo>
                  <a:cubicBezTo>
                    <a:pt x="7044690" y="1040892"/>
                    <a:pt x="6742176" y="1341120"/>
                    <a:pt x="6369050" y="1341120"/>
                  </a:cubicBezTo>
                  <a:lnTo>
                    <a:pt x="675640" y="1341120"/>
                  </a:lnTo>
                  <a:cubicBezTo>
                    <a:pt x="302514" y="1340993"/>
                    <a:pt x="0" y="1040892"/>
                    <a:pt x="0" y="670560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57390" cy="1353820"/>
            </a:xfrm>
            <a:custGeom>
              <a:avLst/>
              <a:gdLst/>
              <a:ahLst/>
              <a:cxnLst/>
              <a:rect r="r" b="b" t="t" l="l"/>
              <a:pathLst>
                <a:path h="1353820" w="7057390">
                  <a:moveTo>
                    <a:pt x="0" y="676910"/>
                  </a:moveTo>
                  <a:cubicBezTo>
                    <a:pt x="0" y="303022"/>
                    <a:pt x="305435" y="0"/>
                    <a:pt x="681990" y="0"/>
                  </a:cubicBezTo>
                  <a:lnTo>
                    <a:pt x="6375400" y="0"/>
                  </a:lnTo>
                  <a:lnTo>
                    <a:pt x="6375400" y="6350"/>
                  </a:lnTo>
                  <a:lnTo>
                    <a:pt x="6375400" y="0"/>
                  </a:lnTo>
                  <a:cubicBezTo>
                    <a:pt x="6751955" y="0"/>
                    <a:pt x="7057390" y="303022"/>
                    <a:pt x="7057390" y="676910"/>
                  </a:cubicBezTo>
                  <a:lnTo>
                    <a:pt x="7051040" y="676910"/>
                  </a:lnTo>
                  <a:lnTo>
                    <a:pt x="7057390" y="676910"/>
                  </a:lnTo>
                  <a:lnTo>
                    <a:pt x="7051040" y="676910"/>
                  </a:lnTo>
                  <a:lnTo>
                    <a:pt x="7057390" y="676910"/>
                  </a:lnTo>
                  <a:cubicBezTo>
                    <a:pt x="7057390" y="1050798"/>
                    <a:pt x="6751955" y="1353820"/>
                    <a:pt x="6375400" y="1353820"/>
                  </a:cubicBezTo>
                  <a:lnTo>
                    <a:pt x="6375400" y="1347470"/>
                  </a:lnTo>
                  <a:lnTo>
                    <a:pt x="6375400" y="1353820"/>
                  </a:lnTo>
                  <a:lnTo>
                    <a:pt x="681990" y="1353820"/>
                  </a:lnTo>
                  <a:lnTo>
                    <a:pt x="681990" y="1347470"/>
                  </a:lnTo>
                  <a:lnTo>
                    <a:pt x="681990" y="1353820"/>
                  </a:lnTo>
                  <a:cubicBezTo>
                    <a:pt x="305435" y="1353693"/>
                    <a:pt x="0" y="1050798"/>
                    <a:pt x="0" y="676910"/>
                  </a:cubicBezTo>
                  <a:lnTo>
                    <a:pt x="6350" y="676910"/>
                  </a:lnTo>
                  <a:lnTo>
                    <a:pt x="0" y="676910"/>
                  </a:lnTo>
                  <a:moveTo>
                    <a:pt x="12700" y="676910"/>
                  </a:moveTo>
                  <a:lnTo>
                    <a:pt x="6350" y="676910"/>
                  </a:lnTo>
                  <a:lnTo>
                    <a:pt x="12700" y="676910"/>
                  </a:lnTo>
                  <a:cubicBezTo>
                    <a:pt x="12700" y="1043686"/>
                    <a:pt x="312293" y="1341120"/>
                    <a:pt x="681990" y="1341120"/>
                  </a:cubicBezTo>
                  <a:lnTo>
                    <a:pt x="6375400" y="1341120"/>
                  </a:lnTo>
                  <a:cubicBezTo>
                    <a:pt x="6745097" y="1341120"/>
                    <a:pt x="7044690" y="1043686"/>
                    <a:pt x="7044690" y="676910"/>
                  </a:cubicBezTo>
                  <a:cubicBezTo>
                    <a:pt x="7044690" y="310134"/>
                    <a:pt x="6745097" y="12700"/>
                    <a:pt x="6375400" y="12700"/>
                  </a:cubicBezTo>
                  <a:lnTo>
                    <a:pt x="681990" y="12700"/>
                  </a:lnTo>
                  <a:lnTo>
                    <a:pt x="681990" y="6350"/>
                  </a:lnTo>
                  <a:lnTo>
                    <a:pt x="681990" y="12700"/>
                  </a:lnTo>
                  <a:cubicBezTo>
                    <a:pt x="312293" y="12700"/>
                    <a:pt x="12700" y="310134"/>
                    <a:pt x="12700" y="676910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28130" y="5363170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Angry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497390" y="5106740"/>
            <a:ext cx="5293073" cy="1015305"/>
            <a:chOff x="0" y="0"/>
            <a:chExt cx="7057430" cy="13537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7044690" cy="1341120"/>
            </a:xfrm>
            <a:custGeom>
              <a:avLst/>
              <a:gdLst/>
              <a:ahLst/>
              <a:cxnLst/>
              <a:rect r="r" b="b" t="t" l="l"/>
              <a:pathLst>
                <a:path h="1341120" w="7044690">
                  <a:moveTo>
                    <a:pt x="0" y="670560"/>
                  </a:moveTo>
                  <a:cubicBezTo>
                    <a:pt x="0" y="300228"/>
                    <a:pt x="302514" y="0"/>
                    <a:pt x="675640" y="0"/>
                  </a:cubicBezTo>
                  <a:lnTo>
                    <a:pt x="6369050" y="0"/>
                  </a:lnTo>
                  <a:cubicBezTo>
                    <a:pt x="6742176" y="0"/>
                    <a:pt x="7044690" y="300228"/>
                    <a:pt x="7044690" y="670560"/>
                  </a:cubicBezTo>
                  <a:cubicBezTo>
                    <a:pt x="7044690" y="1040892"/>
                    <a:pt x="6742176" y="1341120"/>
                    <a:pt x="6369050" y="1341120"/>
                  </a:cubicBezTo>
                  <a:lnTo>
                    <a:pt x="675640" y="1341120"/>
                  </a:lnTo>
                  <a:cubicBezTo>
                    <a:pt x="302514" y="1340993"/>
                    <a:pt x="0" y="1040892"/>
                    <a:pt x="0" y="670560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057390" cy="1353820"/>
            </a:xfrm>
            <a:custGeom>
              <a:avLst/>
              <a:gdLst/>
              <a:ahLst/>
              <a:cxnLst/>
              <a:rect r="r" b="b" t="t" l="l"/>
              <a:pathLst>
                <a:path h="1353820" w="7057390">
                  <a:moveTo>
                    <a:pt x="0" y="676910"/>
                  </a:moveTo>
                  <a:cubicBezTo>
                    <a:pt x="0" y="303022"/>
                    <a:pt x="305435" y="0"/>
                    <a:pt x="681990" y="0"/>
                  </a:cubicBezTo>
                  <a:lnTo>
                    <a:pt x="6375400" y="0"/>
                  </a:lnTo>
                  <a:lnTo>
                    <a:pt x="6375400" y="6350"/>
                  </a:lnTo>
                  <a:lnTo>
                    <a:pt x="6375400" y="0"/>
                  </a:lnTo>
                  <a:cubicBezTo>
                    <a:pt x="6751955" y="0"/>
                    <a:pt x="7057390" y="303022"/>
                    <a:pt x="7057390" y="676910"/>
                  </a:cubicBezTo>
                  <a:lnTo>
                    <a:pt x="7051040" y="676910"/>
                  </a:lnTo>
                  <a:lnTo>
                    <a:pt x="7057390" y="676910"/>
                  </a:lnTo>
                  <a:lnTo>
                    <a:pt x="7051040" y="676910"/>
                  </a:lnTo>
                  <a:lnTo>
                    <a:pt x="7057390" y="676910"/>
                  </a:lnTo>
                  <a:cubicBezTo>
                    <a:pt x="7057390" y="1050798"/>
                    <a:pt x="6751955" y="1353820"/>
                    <a:pt x="6375400" y="1353820"/>
                  </a:cubicBezTo>
                  <a:lnTo>
                    <a:pt x="6375400" y="1347470"/>
                  </a:lnTo>
                  <a:lnTo>
                    <a:pt x="6375400" y="1353820"/>
                  </a:lnTo>
                  <a:lnTo>
                    <a:pt x="681990" y="1353820"/>
                  </a:lnTo>
                  <a:lnTo>
                    <a:pt x="681990" y="1347470"/>
                  </a:lnTo>
                  <a:lnTo>
                    <a:pt x="681990" y="1353820"/>
                  </a:lnTo>
                  <a:cubicBezTo>
                    <a:pt x="305435" y="1353693"/>
                    <a:pt x="0" y="1050798"/>
                    <a:pt x="0" y="676910"/>
                  </a:cubicBezTo>
                  <a:lnTo>
                    <a:pt x="6350" y="676910"/>
                  </a:lnTo>
                  <a:lnTo>
                    <a:pt x="0" y="676910"/>
                  </a:lnTo>
                  <a:moveTo>
                    <a:pt x="12700" y="676910"/>
                  </a:moveTo>
                  <a:lnTo>
                    <a:pt x="6350" y="676910"/>
                  </a:lnTo>
                  <a:lnTo>
                    <a:pt x="12700" y="676910"/>
                  </a:lnTo>
                  <a:cubicBezTo>
                    <a:pt x="12700" y="1043686"/>
                    <a:pt x="312293" y="1341120"/>
                    <a:pt x="681990" y="1341120"/>
                  </a:cubicBezTo>
                  <a:lnTo>
                    <a:pt x="6375400" y="1341120"/>
                  </a:lnTo>
                  <a:cubicBezTo>
                    <a:pt x="6745097" y="1341120"/>
                    <a:pt x="7044690" y="1043686"/>
                    <a:pt x="7044690" y="676910"/>
                  </a:cubicBezTo>
                  <a:cubicBezTo>
                    <a:pt x="7044690" y="310134"/>
                    <a:pt x="6745097" y="12700"/>
                    <a:pt x="6375400" y="12700"/>
                  </a:cubicBezTo>
                  <a:lnTo>
                    <a:pt x="681990" y="12700"/>
                  </a:lnTo>
                  <a:lnTo>
                    <a:pt x="681990" y="6350"/>
                  </a:lnTo>
                  <a:lnTo>
                    <a:pt x="681990" y="12700"/>
                  </a:lnTo>
                  <a:cubicBezTo>
                    <a:pt x="312293" y="12700"/>
                    <a:pt x="12700" y="310134"/>
                    <a:pt x="12700" y="676910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782395" y="5363170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Disgust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051655" y="5106740"/>
            <a:ext cx="5293221" cy="1015305"/>
            <a:chOff x="0" y="0"/>
            <a:chExt cx="7057628" cy="13537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7044944" cy="1341120"/>
            </a:xfrm>
            <a:custGeom>
              <a:avLst/>
              <a:gdLst/>
              <a:ahLst/>
              <a:cxnLst/>
              <a:rect r="r" b="b" t="t" l="l"/>
              <a:pathLst>
                <a:path h="1341120" w="7044944">
                  <a:moveTo>
                    <a:pt x="0" y="670560"/>
                  </a:moveTo>
                  <a:cubicBezTo>
                    <a:pt x="0" y="300228"/>
                    <a:pt x="302514" y="0"/>
                    <a:pt x="675640" y="0"/>
                  </a:cubicBezTo>
                  <a:lnTo>
                    <a:pt x="6369304" y="0"/>
                  </a:lnTo>
                  <a:cubicBezTo>
                    <a:pt x="6742430" y="0"/>
                    <a:pt x="7044944" y="300228"/>
                    <a:pt x="7044944" y="670560"/>
                  </a:cubicBezTo>
                  <a:cubicBezTo>
                    <a:pt x="7044944" y="1040892"/>
                    <a:pt x="6742430" y="1341120"/>
                    <a:pt x="6369304" y="1341120"/>
                  </a:cubicBezTo>
                  <a:lnTo>
                    <a:pt x="675640" y="1341120"/>
                  </a:lnTo>
                  <a:cubicBezTo>
                    <a:pt x="302514" y="1340993"/>
                    <a:pt x="0" y="1040892"/>
                    <a:pt x="0" y="670560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057644" cy="1353820"/>
            </a:xfrm>
            <a:custGeom>
              <a:avLst/>
              <a:gdLst/>
              <a:ahLst/>
              <a:cxnLst/>
              <a:rect r="r" b="b" t="t" l="l"/>
              <a:pathLst>
                <a:path h="1353820" w="7057644">
                  <a:moveTo>
                    <a:pt x="0" y="676910"/>
                  </a:moveTo>
                  <a:cubicBezTo>
                    <a:pt x="0" y="303022"/>
                    <a:pt x="305435" y="0"/>
                    <a:pt x="681990" y="0"/>
                  </a:cubicBezTo>
                  <a:lnTo>
                    <a:pt x="6375654" y="0"/>
                  </a:lnTo>
                  <a:lnTo>
                    <a:pt x="6375654" y="6350"/>
                  </a:lnTo>
                  <a:lnTo>
                    <a:pt x="6375654" y="0"/>
                  </a:lnTo>
                  <a:cubicBezTo>
                    <a:pt x="6752209" y="0"/>
                    <a:pt x="7057644" y="303022"/>
                    <a:pt x="7057644" y="676910"/>
                  </a:cubicBezTo>
                  <a:lnTo>
                    <a:pt x="7051294" y="676910"/>
                  </a:lnTo>
                  <a:lnTo>
                    <a:pt x="7057644" y="676910"/>
                  </a:lnTo>
                  <a:lnTo>
                    <a:pt x="7051294" y="676910"/>
                  </a:lnTo>
                  <a:lnTo>
                    <a:pt x="7057644" y="676910"/>
                  </a:lnTo>
                  <a:cubicBezTo>
                    <a:pt x="7057644" y="1050798"/>
                    <a:pt x="6752209" y="1353820"/>
                    <a:pt x="6375654" y="1353820"/>
                  </a:cubicBezTo>
                  <a:lnTo>
                    <a:pt x="6375654" y="1347470"/>
                  </a:lnTo>
                  <a:lnTo>
                    <a:pt x="6375654" y="1353820"/>
                  </a:lnTo>
                  <a:lnTo>
                    <a:pt x="681990" y="1353820"/>
                  </a:lnTo>
                  <a:lnTo>
                    <a:pt x="681990" y="1347470"/>
                  </a:lnTo>
                  <a:lnTo>
                    <a:pt x="681990" y="1353820"/>
                  </a:lnTo>
                  <a:cubicBezTo>
                    <a:pt x="305435" y="1353693"/>
                    <a:pt x="0" y="1050798"/>
                    <a:pt x="0" y="676910"/>
                  </a:cubicBezTo>
                  <a:lnTo>
                    <a:pt x="6350" y="676910"/>
                  </a:lnTo>
                  <a:lnTo>
                    <a:pt x="0" y="676910"/>
                  </a:lnTo>
                  <a:moveTo>
                    <a:pt x="12700" y="676910"/>
                  </a:moveTo>
                  <a:lnTo>
                    <a:pt x="6350" y="676910"/>
                  </a:lnTo>
                  <a:lnTo>
                    <a:pt x="12700" y="676910"/>
                  </a:lnTo>
                  <a:cubicBezTo>
                    <a:pt x="12700" y="1043686"/>
                    <a:pt x="312293" y="1341120"/>
                    <a:pt x="681990" y="1341120"/>
                  </a:cubicBezTo>
                  <a:lnTo>
                    <a:pt x="6375654" y="1341120"/>
                  </a:lnTo>
                  <a:cubicBezTo>
                    <a:pt x="6745351" y="1341120"/>
                    <a:pt x="7044944" y="1043686"/>
                    <a:pt x="7044944" y="676910"/>
                  </a:cubicBezTo>
                  <a:cubicBezTo>
                    <a:pt x="7044944" y="310134"/>
                    <a:pt x="6745351" y="12700"/>
                    <a:pt x="6375654" y="12700"/>
                  </a:cubicBezTo>
                  <a:lnTo>
                    <a:pt x="681990" y="12700"/>
                  </a:lnTo>
                  <a:lnTo>
                    <a:pt x="681990" y="6350"/>
                  </a:lnTo>
                  <a:lnTo>
                    <a:pt x="681990" y="12700"/>
                  </a:lnTo>
                  <a:cubicBezTo>
                    <a:pt x="312293" y="12700"/>
                    <a:pt x="12700" y="310134"/>
                    <a:pt x="12700" y="676910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336661" y="5363170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Fear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43124" y="6383239"/>
            <a:ext cx="5293073" cy="1015305"/>
            <a:chOff x="0" y="0"/>
            <a:chExt cx="7057430" cy="13537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7044690" cy="1341120"/>
            </a:xfrm>
            <a:custGeom>
              <a:avLst/>
              <a:gdLst/>
              <a:ahLst/>
              <a:cxnLst/>
              <a:rect r="r" b="b" t="t" l="l"/>
              <a:pathLst>
                <a:path h="1341120" w="7044690">
                  <a:moveTo>
                    <a:pt x="0" y="670560"/>
                  </a:moveTo>
                  <a:cubicBezTo>
                    <a:pt x="0" y="300228"/>
                    <a:pt x="302514" y="0"/>
                    <a:pt x="675640" y="0"/>
                  </a:cubicBezTo>
                  <a:lnTo>
                    <a:pt x="6369050" y="0"/>
                  </a:lnTo>
                  <a:cubicBezTo>
                    <a:pt x="6742176" y="0"/>
                    <a:pt x="7044690" y="300228"/>
                    <a:pt x="7044690" y="670560"/>
                  </a:cubicBezTo>
                  <a:cubicBezTo>
                    <a:pt x="7044690" y="1040892"/>
                    <a:pt x="6742176" y="1341120"/>
                    <a:pt x="6369050" y="1341120"/>
                  </a:cubicBezTo>
                  <a:lnTo>
                    <a:pt x="675640" y="1341120"/>
                  </a:lnTo>
                  <a:cubicBezTo>
                    <a:pt x="302514" y="1340993"/>
                    <a:pt x="0" y="1040892"/>
                    <a:pt x="0" y="670560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057390" cy="1353820"/>
            </a:xfrm>
            <a:custGeom>
              <a:avLst/>
              <a:gdLst/>
              <a:ahLst/>
              <a:cxnLst/>
              <a:rect r="r" b="b" t="t" l="l"/>
              <a:pathLst>
                <a:path h="1353820" w="7057390">
                  <a:moveTo>
                    <a:pt x="0" y="676910"/>
                  </a:moveTo>
                  <a:cubicBezTo>
                    <a:pt x="0" y="303022"/>
                    <a:pt x="305435" y="0"/>
                    <a:pt x="681990" y="0"/>
                  </a:cubicBezTo>
                  <a:lnTo>
                    <a:pt x="6375400" y="0"/>
                  </a:lnTo>
                  <a:lnTo>
                    <a:pt x="6375400" y="6350"/>
                  </a:lnTo>
                  <a:lnTo>
                    <a:pt x="6375400" y="0"/>
                  </a:lnTo>
                  <a:cubicBezTo>
                    <a:pt x="6751955" y="0"/>
                    <a:pt x="7057390" y="303022"/>
                    <a:pt x="7057390" y="676910"/>
                  </a:cubicBezTo>
                  <a:lnTo>
                    <a:pt x="7051040" y="676910"/>
                  </a:lnTo>
                  <a:lnTo>
                    <a:pt x="7057390" y="676910"/>
                  </a:lnTo>
                  <a:lnTo>
                    <a:pt x="7051040" y="676910"/>
                  </a:lnTo>
                  <a:lnTo>
                    <a:pt x="7057390" y="676910"/>
                  </a:lnTo>
                  <a:cubicBezTo>
                    <a:pt x="7057390" y="1050798"/>
                    <a:pt x="6751955" y="1353820"/>
                    <a:pt x="6375400" y="1353820"/>
                  </a:cubicBezTo>
                  <a:lnTo>
                    <a:pt x="6375400" y="1347470"/>
                  </a:lnTo>
                  <a:lnTo>
                    <a:pt x="6375400" y="1353820"/>
                  </a:lnTo>
                  <a:lnTo>
                    <a:pt x="681990" y="1353820"/>
                  </a:lnTo>
                  <a:lnTo>
                    <a:pt x="681990" y="1347470"/>
                  </a:lnTo>
                  <a:lnTo>
                    <a:pt x="681990" y="1353820"/>
                  </a:lnTo>
                  <a:cubicBezTo>
                    <a:pt x="305435" y="1353693"/>
                    <a:pt x="0" y="1050798"/>
                    <a:pt x="0" y="676910"/>
                  </a:cubicBezTo>
                  <a:lnTo>
                    <a:pt x="6350" y="676910"/>
                  </a:lnTo>
                  <a:lnTo>
                    <a:pt x="0" y="676910"/>
                  </a:lnTo>
                  <a:moveTo>
                    <a:pt x="12700" y="676910"/>
                  </a:moveTo>
                  <a:lnTo>
                    <a:pt x="6350" y="676910"/>
                  </a:lnTo>
                  <a:lnTo>
                    <a:pt x="12700" y="676910"/>
                  </a:lnTo>
                  <a:cubicBezTo>
                    <a:pt x="12700" y="1043686"/>
                    <a:pt x="312293" y="1341120"/>
                    <a:pt x="681990" y="1341120"/>
                  </a:cubicBezTo>
                  <a:lnTo>
                    <a:pt x="6375400" y="1341120"/>
                  </a:lnTo>
                  <a:cubicBezTo>
                    <a:pt x="6745097" y="1341120"/>
                    <a:pt x="7044690" y="1043686"/>
                    <a:pt x="7044690" y="676910"/>
                  </a:cubicBezTo>
                  <a:cubicBezTo>
                    <a:pt x="7044690" y="310134"/>
                    <a:pt x="6745097" y="12700"/>
                    <a:pt x="6375400" y="12700"/>
                  </a:cubicBezTo>
                  <a:lnTo>
                    <a:pt x="681990" y="12700"/>
                  </a:lnTo>
                  <a:lnTo>
                    <a:pt x="681990" y="6350"/>
                  </a:lnTo>
                  <a:lnTo>
                    <a:pt x="681990" y="12700"/>
                  </a:lnTo>
                  <a:cubicBezTo>
                    <a:pt x="312293" y="12700"/>
                    <a:pt x="12700" y="310134"/>
                    <a:pt x="12700" y="676910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28130" y="6639669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Happy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6497390" y="6383239"/>
            <a:ext cx="5293073" cy="1015305"/>
            <a:chOff x="0" y="0"/>
            <a:chExt cx="7057430" cy="13537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350" y="6350"/>
              <a:ext cx="7044690" cy="1341120"/>
            </a:xfrm>
            <a:custGeom>
              <a:avLst/>
              <a:gdLst/>
              <a:ahLst/>
              <a:cxnLst/>
              <a:rect r="r" b="b" t="t" l="l"/>
              <a:pathLst>
                <a:path h="1341120" w="7044690">
                  <a:moveTo>
                    <a:pt x="0" y="670560"/>
                  </a:moveTo>
                  <a:cubicBezTo>
                    <a:pt x="0" y="300228"/>
                    <a:pt x="302514" y="0"/>
                    <a:pt x="675640" y="0"/>
                  </a:cubicBezTo>
                  <a:lnTo>
                    <a:pt x="6369050" y="0"/>
                  </a:lnTo>
                  <a:cubicBezTo>
                    <a:pt x="6742176" y="0"/>
                    <a:pt x="7044690" y="300228"/>
                    <a:pt x="7044690" y="670560"/>
                  </a:cubicBezTo>
                  <a:cubicBezTo>
                    <a:pt x="7044690" y="1040892"/>
                    <a:pt x="6742176" y="1341120"/>
                    <a:pt x="6369050" y="1341120"/>
                  </a:cubicBezTo>
                  <a:lnTo>
                    <a:pt x="675640" y="1341120"/>
                  </a:lnTo>
                  <a:cubicBezTo>
                    <a:pt x="302514" y="1340993"/>
                    <a:pt x="0" y="1040892"/>
                    <a:pt x="0" y="670560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057390" cy="1353820"/>
            </a:xfrm>
            <a:custGeom>
              <a:avLst/>
              <a:gdLst/>
              <a:ahLst/>
              <a:cxnLst/>
              <a:rect r="r" b="b" t="t" l="l"/>
              <a:pathLst>
                <a:path h="1353820" w="7057390">
                  <a:moveTo>
                    <a:pt x="0" y="676910"/>
                  </a:moveTo>
                  <a:cubicBezTo>
                    <a:pt x="0" y="303022"/>
                    <a:pt x="305435" y="0"/>
                    <a:pt x="681990" y="0"/>
                  </a:cubicBezTo>
                  <a:lnTo>
                    <a:pt x="6375400" y="0"/>
                  </a:lnTo>
                  <a:lnTo>
                    <a:pt x="6375400" y="6350"/>
                  </a:lnTo>
                  <a:lnTo>
                    <a:pt x="6375400" y="0"/>
                  </a:lnTo>
                  <a:cubicBezTo>
                    <a:pt x="6751955" y="0"/>
                    <a:pt x="7057390" y="303022"/>
                    <a:pt x="7057390" y="676910"/>
                  </a:cubicBezTo>
                  <a:lnTo>
                    <a:pt x="7051040" y="676910"/>
                  </a:lnTo>
                  <a:lnTo>
                    <a:pt x="7057390" y="676910"/>
                  </a:lnTo>
                  <a:lnTo>
                    <a:pt x="7051040" y="676910"/>
                  </a:lnTo>
                  <a:lnTo>
                    <a:pt x="7057390" y="676910"/>
                  </a:lnTo>
                  <a:cubicBezTo>
                    <a:pt x="7057390" y="1050798"/>
                    <a:pt x="6751955" y="1353820"/>
                    <a:pt x="6375400" y="1353820"/>
                  </a:cubicBezTo>
                  <a:lnTo>
                    <a:pt x="6375400" y="1347470"/>
                  </a:lnTo>
                  <a:lnTo>
                    <a:pt x="6375400" y="1353820"/>
                  </a:lnTo>
                  <a:lnTo>
                    <a:pt x="681990" y="1353820"/>
                  </a:lnTo>
                  <a:lnTo>
                    <a:pt x="681990" y="1347470"/>
                  </a:lnTo>
                  <a:lnTo>
                    <a:pt x="681990" y="1353820"/>
                  </a:lnTo>
                  <a:cubicBezTo>
                    <a:pt x="305435" y="1353693"/>
                    <a:pt x="0" y="1050798"/>
                    <a:pt x="0" y="676910"/>
                  </a:cubicBezTo>
                  <a:lnTo>
                    <a:pt x="6350" y="676910"/>
                  </a:lnTo>
                  <a:lnTo>
                    <a:pt x="0" y="676910"/>
                  </a:lnTo>
                  <a:moveTo>
                    <a:pt x="12700" y="676910"/>
                  </a:moveTo>
                  <a:lnTo>
                    <a:pt x="6350" y="676910"/>
                  </a:lnTo>
                  <a:lnTo>
                    <a:pt x="12700" y="676910"/>
                  </a:lnTo>
                  <a:cubicBezTo>
                    <a:pt x="12700" y="1043686"/>
                    <a:pt x="312293" y="1341120"/>
                    <a:pt x="681990" y="1341120"/>
                  </a:cubicBezTo>
                  <a:lnTo>
                    <a:pt x="6375400" y="1341120"/>
                  </a:lnTo>
                  <a:cubicBezTo>
                    <a:pt x="6745097" y="1341120"/>
                    <a:pt x="7044690" y="1043686"/>
                    <a:pt x="7044690" y="676910"/>
                  </a:cubicBezTo>
                  <a:cubicBezTo>
                    <a:pt x="7044690" y="310134"/>
                    <a:pt x="6745097" y="12700"/>
                    <a:pt x="6375400" y="12700"/>
                  </a:cubicBezTo>
                  <a:lnTo>
                    <a:pt x="681990" y="12700"/>
                  </a:lnTo>
                  <a:lnTo>
                    <a:pt x="681990" y="6350"/>
                  </a:lnTo>
                  <a:lnTo>
                    <a:pt x="681990" y="12700"/>
                  </a:lnTo>
                  <a:cubicBezTo>
                    <a:pt x="312293" y="12700"/>
                    <a:pt x="12700" y="310134"/>
                    <a:pt x="12700" y="676910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6782395" y="6639669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Neutral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2051655" y="6383239"/>
            <a:ext cx="5293221" cy="1015305"/>
            <a:chOff x="0" y="0"/>
            <a:chExt cx="7057628" cy="135374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7044944" cy="1341120"/>
            </a:xfrm>
            <a:custGeom>
              <a:avLst/>
              <a:gdLst/>
              <a:ahLst/>
              <a:cxnLst/>
              <a:rect r="r" b="b" t="t" l="l"/>
              <a:pathLst>
                <a:path h="1341120" w="7044944">
                  <a:moveTo>
                    <a:pt x="0" y="670560"/>
                  </a:moveTo>
                  <a:cubicBezTo>
                    <a:pt x="0" y="300228"/>
                    <a:pt x="302514" y="0"/>
                    <a:pt x="675640" y="0"/>
                  </a:cubicBezTo>
                  <a:lnTo>
                    <a:pt x="6369304" y="0"/>
                  </a:lnTo>
                  <a:cubicBezTo>
                    <a:pt x="6742430" y="0"/>
                    <a:pt x="7044944" y="300228"/>
                    <a:pt x="7044944" y="670560"/>
                  </a:cubicBezTo>
                  <a:cubicBezTo>
                    <a:pt x="7044944" y="1040892"/>
                    <a:pt x="6742430" y="1341120"/>
                    <a:pt x="6369304" y="1341120"/>
                  </a:cubicBezTo>
                  <a:lnTo>
                    <a:pt x="675640" y="1341120"/>
                  </a:lnTo>
                  <a:cubicBezTo>
                    <a:pt x="302514" y="1340993"/>
                    <a:pt x="0" y="1040892"/>
                    <a:pt x="0" y="670560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057644" cy="1353820"/>
            </a:xfrm>
            <a:custGeom>
              <a:avLst/>
              <a:gdLst/>
              <a:ahLst/>
              <a:cxnLst/>
              <a:rect r="r" b="b" t="t" l="l"/>
              <a:pathLst>
                <a:path h="1353820" w="7057644">
                  <a:moveTo>
                    <a:pt x="0" y="676910"/>
                  </a:moveTo>
                  <a:cubicBezTo>
                    <a:pt x="0" y="303022"/>
                    <a:pt x="305435" y="0"/>
                    <a:pt x="681990" y="0"/>
                  </a:cubicBezTo>
                  <a:lnTo>
                    <a:pt x="6375654" y="0"/>
                  </a:lnTo>
                  <a:lnTo>
                    <a:pt x="6375654" y="6350"/>
                  </a:lnTo>
                  <a:lnTo>
                    <a:pt x="6375654" y="0"/>
                  </a:lnTo>
                  <a:cubicBezTo>
                    <a:pt x="6752209" y="0"/>
                    <a:pt x="7057644" y="303022"/>
                    <a:pt x="7057644" y="676910"/>
                  </a:cubicBezTo>
                  <a:lnTo>
                    <a:pt x="7051294" y="676910"/>
                  </a:lnTo>
                  <a:lnTo>
                    <a:pt x="7057644" y="676910"/>
                  </a:lnTo>
                  <a:lnTo>
                    <a:pt x="7051294" y="676910"/>
                  </a:lnTo>
                  <a:lnTo>
                    <a:pt x="7057644" y="676910"/>
                  </a:lnTo>
                  <a:cubicBezTo>
                    <a:pt x="7057644" y="1050798"/>
                    <a:pt x="6752209" y="1353820"/>
                    <a:pt x="6375654" y="1353820"/>
                  </a:cubicBezTo>
                  <a:lnTo>
                    <a:pt x="6375654" y="1347470"/>
                  </a:lnTo>
                  <a:lnTo>
                    <a:pt x="6375654" y="1353820"/>
                  </a:lnTo>
                  <a:lnTo>
                    <a:pt x="681990" y="1353820"/>
                  </a:lnTo>
                  <a:lnTo>
                    <a:pt x="681990" y="1347470"/>
                  </a:lnTo>
                  <a:lnTo>
                    <a:pt x="681990" y="1353820"/>
                  </a:lnTo>
                  <a:cubicBezTo>
                    <a:pt x="305435" y="1353693"/>
                    <a:pt x="0" y="1050798"/>
                    <a:pt x="0" y="676910"/>
                  </a:cubicBezTo>
                  <a:lnTo>
                    <a:pt x="6350" y="676910"/>
                  </a:lnTo>
                  <a:lnTo>
                    <a:pt x="0" y="676910"/>
                  </a:lnTo>
                  <a:moveTo>
                    <a:pt x="12700" y="676910"/>
                  </a:moveTo>
                  <a:lnTo>
                    <a:pt x="6350" y="676910"/>
                  </a:lnTo>
                  <a:lnTo>
                    <a:pt x="12700" y="676910"/>
                  </a:lnTo>
                  <a:cubicBezTo>
                    <a:pt x="12700" y="1043686"/>
                    <a:pt x="312293" y="1341120"/>
                    <a:pt x="681990" y="1341120"/>
                  </a:cubicBezTo>
                  <a:lnTo>
                    <a:pt x="6375654" y="1341120"/>
                  </a:lnTo>
                  <a:cubicBezTo>
                    <a:pt x="6745351" y="1341120"/>
                    <a:pt x="7044944" y="1043686"/>
                    <a:pt x="7044944" y="676910"/>
                  </a:cubicBezTo>
                  <a:cubicBezTo>
                    <a:pt x="7044944" y="310134"/>
                    <a:pt x="6745351" y="12700"/>
                    <a:pt x="6375654" y="12700"/>
                  </a:cubicBezTo>
                  <a:lnTo>
                    <a:pt x="681990" y="12700"/>
                  </a:lnTo>
                  <a:lnTo>
                    <a:pt x="681990" y="6350"/>
                  </a:lnTo>
                  <a:lnTo>
                    <a:pt x="681990" y="12700"/>
                  </a:lnTo>
                  <a:cubicBezTo>
                    <a:pt x="312293" y="12700"/>
                    <a:pt x="12700" y="310134"/>
                    <a:pt x="12700" y="676910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2336661" y="6639669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Sad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43124" y="7659737"/>
            <a:ext cx="16401752" cy="1015305"/>
            <a:chOff x="0" y="0"/>
            <a:chExt cx="21869003" cy="13537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6350" y="6350"/>
              <a:ext cx="21856319" cy="1341120"/>
            </a:xfrm>
            <a:custGeom>
              <a:avLst/>
              <a:gdLst/>
              <a:ahLst/>
              <a:cxnLst/>
              <a:rect r="r" b="b" t="t" l="l"/>
              <a:pathLst>
                <a:path h="1341120" w="21856319">
                  <a:moveTo>
                    <a:pt x="0" y="670560"/>
                  </a:moveTo>
                  <a:cubicBezTo>
                    <a:pt x="0" y="300228"/>
                    <a:pt x="302895" y="0"/>
                    <a:pt x="676529" y="0"/>
                  </a:cubicBezTo>
                  <a:lnTo>
                    <a:pt x="21179789" y="0"/>
                  </a:lnTo>
                  <a:cubicBezTo>
                    <a:pt x="21553424" y="0"/>
                    <a:pt x="21856319" y="300228"/>
                    <a:pt x="21856319" y="670560"/>
                  </a:cubicBezTo>
                  <a:cubicBezTo>
                    <a:pt x="21856319" y="1040892"/>
                    <a:pt x="21553424" y="1341120"/>
                    <a:pt x="21179789" y="1341120"/>
                  </a:cubicBezTo>
                  <a:lnTo>
                    <a:pt x="676529" y="1341120"/>
                  </a:lnTo>
                  <a:cubicBezTo>
                    <a:pt x="302895" y="1340993"/>
                    <a:pt x="0" y="1040892"/>
                    <a:pt x="0" y="670560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1869019" cy="1353820"/>
            </a:xfrm>
            <a:custGeom>
              <a:avLst/>
              <a:gdLst/>
              <a:ahLst/>
              <a:cxnLst/>
              <a:rect r="r" b="b" t="t" l="l"/>
              <a:pathLst>
                <a:path h="1353820" w="21869019">
                  <a:moveTo>
                    <a:pt x="0" y="676910"/>
                  </a:moveTo>
                  <a:cubicBezTo>
                    <a:pt x="0" y="303022"/>
                    <a:pt x="305816" y="0"/>
                    <a:pt x="682879" y="0"/>
                  </a:cubicBezTo>
                  <a:lnTo>
                    <a:pt x="21186139" y="0"/>
                  </a:lnTo>
                  <a:lnTo>
                    <a:pt x="21186139" y="6350"/>
                  </a:lnTo>
                  <a:lnTo>
                    <a:pt x="21186139" y="0"/>
                  </a:lnTo>
                  <a:cubicBezTo>
                    <a:pt x="21563203" y="0"/>
                    <a:pt x="21869019" y="303022"/>
                    <a:pt x="21869019" y="676910"/>
                  </a:cubicBezTo>
                  <a:lnTo>
                    <a:pt x="21862669" y="676910"/>
                  </a:lnTo>
                  <a:lnTo>
                    <a:pt x="21869019" y="676910"/>
                  </a:lnTo>
                  <a:lnTo>
                    <a:pt x="21862669" y="676910"/>
                  </a:lnTo>
                  <a:lnTo>
                    <a:pt x="21869019" y="676910"/>
                  </a:lnTo>
                  <a:cubicBezTo>
                    <a:pt x="21869019" y="1050798"/>
                    <a:pt x="21563203" y="1353820"/>
                    <a:pt x="21186139" y="1353820"/>
                  </a:cubicBezTo>
                  <a:lnTo>
                    <a:pt x="21186139" y="1347470"/>
                  </a:lnTo>
                  <a:lnTo>
                    <a:pt x="21186139" y="1353820"/>
                  </a:lnTo>
                  <a:lnTo>
                    <a:pt x="682879" y="1353820"/>
                  </a:lnTo>
                  <a:lnTo>
                    <a:pt x="682879" y="1347470"/>
                  </a:lnTo>
                  <a:lnTo>
                    <a:pt x="682879" y="1353820"/>
                  </a:lnTo>
                  <a:cubicBezTo>
                    <a:pt x="305816" y="1353693"/>
                    <a:pt x="0" y="1050798"/>
                    <a:pt x="0" y="676910"/>
                  </a:cubicBezTo>
                  <a:lnTo>
                    <a:pt x="6350" y="676910"/>
                  </a:lnTo>
                  <a:lnTo>
                    <a:pt x="0" y="676910"/>
                  </a:lnTo>
                  <a:moveTo>
                    <a:pt x="12700" y="676910"/>
                  </a:moveTo>
                  <a:lnTo>
                    <a:pt x="6350" y="676910"/>
                  </a:lnTo>
                  <a:lnTo>
                    <a:pt x="12700" y="676910"/>
                  </a:lnTo>
                  <a:cubicBezTo>
                    <a:pt x="12700" y="1043686"/>
                    <a:pt x="312674" y="1341120"/>
                    <a:pt x="682879" y="1341120"/>
                  </a:cubicBezTo>
                  <a:lnTo>
                    <a:pt x="21186139" y="1341120"/>
                  </a:lnTo>
                  <a:cubicBezTo>
                    <a:pt x="21556345" y="1341120"/>
                    <a:pt x="21856319" y="1043686"/>
                    <a:pt x="21856319" y="676910"/>
                  </a:cubicBezTo>
                  <a:cubicBezTo>
                    <a:pt x="21856319" y="310134"/>
                    <a:pt x="21556345" y="12700"/>
                    <a:pt x="21186139" y="12700"/>
                  </a:cubicBezTo>
                  <a:lnTo>
                    <a:pt x="682879" y="12700"/>
                  </a:lnTo>
                  <a:lnTo>
                    <a:pt x="682879" y="6350"/>
                  </a:lnTo>
                  <a:lnTo>
                    <a:pt x="682879" y="12700"/>
                  </a:lnTo>
                  <a:cubicBezTo>
                    <a:pt x="312674" y="12700"/>
                    <a:pt x="12700" y="310134"/>
                    <a:pt x="12700" y="676910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228130" y="7916167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Surprise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F2F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7886" y="2747516"/>
            <a:ext cx="10561290" cy="91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Dataset &amp; Preprocessing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7886" y="4315271"/>
            <a:ext cx="3747195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Dataset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7886" y="4983659"/>
            <a:ext cx="786571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FER2013: Facial Expression Recognition 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7886" y="5511701"/>
            <a:ext cx="786571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Train Split: ~28,000 images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7886" y="6039742"/>
            <a:ext cx="786571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Validation Split: 15% of testing 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7886" y="6567785"/>
            <a:ext cx="786571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Test Split: Remaining images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83924" y="4315271"/>
            <a:ext cx="4496544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Preprocessing Steps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83924" y="4983659"/>
            <a:ext cx="786571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Resize: All images to 224x224 pixels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83924" y="5511701"/>
            <a:ext cx="786571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Normalization: Standardized using ImageNet means and standard deviations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83924" y="6473130"/>
            <a:ext cx="786571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 Augmentation: Horizontal flip, Rotation (up to 15 degrees), Affine Transformations (shear, translate)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7886" y="2193131"/>
            <a:ext cx="8172747" cy="91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Model Architecture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47886" y="3654178"/>
            <a:ext cx="5464076" cy="1083171"/>
            <a:chOff x="0" y="0"/>
            <a:chExt cx="7285435" cy="1444228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7285482" cy="1444244"/>
            </a:xfrm>
            <a:custGeom>
              <a:avLst/>
              <a:gdLst/>
              <a:ahLst/>
              <a:cxnLst/>
              <a:rect r="r" b="b" t="t" l="l"/>
              <a:pathLst>
                <a:path h="1444244" w="7285482">
                  <a:moveTo>
                    <a:pt x="0" y="0"/>
                  </a:moveTo>
                  <a:lnTo>
                    <a:pt x="7285482" y="0"/>
                  </a:lnTo>
                  <a:lnTo>
                    <a:pt x="7285482" y="1444244"/>
                  </a:lnTo>
                  <a:lnTo>
                    <a:pt x="0" y="1444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93" r="0" b="-9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18605" y="4979491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Backbone 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8605" y="5539531"/>
            <a:ext cx="4922639" cy="137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ResNet18, pre-trained on the extensive ImageNet dataset, providing a strong foundation for feature extraction.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411962" y="3654178"/>
            <a:ext cx="5464076" cy="1083171"/>
            <a:chOff x="0" y="0"/>
            <a:chExt cx="7285435" cy="1444228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7285482" cy="1444244"/>
            </a:xfrm>
            <a:custGeom>
              <a:avLst/>
              <a:gdLst/>
              <a:ahLst/>
              <a:cxnLst/>
              <a:rect r="r" b="b" t="t" l="l"/>
              <a:pathLst>
                <a:path h="1444244" w="7285482">
                  <a:moveTo>
                    <a:pt x="0" y="0"/>
                  </a:moveTo>
                  <a:lnTo>
                    <a:pt x="7285482" y="0"/>
                  </a:lnTo>
                  <a:lnTo>
                    <a:pt x="7285482" y="1444244"/>
                  </a:lnTo>
                  <a:lnTo>
                    <a:pt x="0" y="1444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3" r="0" b="-92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682680" y="4979491"/>
            <a:ext cx="4922639" cy="91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Output Layer Modification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82680" y="5984825"/>
            <a:ext cx="4922639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 custom final layer consisting of a Dropout (0.4) for regularization, followed by a Linear layer mapping to 7 emotion classes.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876037" y="3654178"/>
            <a:ext cx="5464076" cy="1083171"/>
            <a:chOff x="0" y="0"/>
            <a:chExt cx="7285435" cy="1444228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7285482" cy="1444244"/>
            </a:xfrm>
            <a:custGeom>
              <a:avLst/>
              <a:gdLst/>
              <a:ahLst/>
              <a:cxnLst/>
              <a:rect r="r" b="b" t="t" l="l"/>
              <a:pathLst>
                <a:path h="1444244" w="7285482">
                  <a:moveTo>
                    <a:pt x="0" y="0"/>
                  </a:moveTo>
                  <a:lnTo>
                    <a:pt x="7285482" y="0"/>
                  </a:lnTo>
                  <a:lnTo>
                    <a:pt x="7285482" y="1444244"/>
                  </a:lnTo>
                  <a:lnTo>
                    <a:pt x="0" y="1444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3" r="0" b="-92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146756" y="4979491"/>
            <a:ext cx="4213324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Optimization &amp; Loss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46756" y="5539531"/>
            <a:ext cx="4922639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Adam optimizer with a learning rate of 0.001 to efficiently navigate the loss landscape. CrossEntropyLoss as the objective function.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F2F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7886" y="901899"/>
            <a:ext cx="5477619" cy="687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187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Training Process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47886" y="2640798"/>
            <a:ext cx="4735903" cy="6496654"/>
            <a:chOff x="0" y="0"/>
            <a:chExt cx="6818512" cy="935355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6818503" cy="9353550"/>
            </a:xfrm>
            <a:custGeom>
              <a:avLst/>
              <a:gdLst/>
              <a:ahLst/>
              <a:cxnLst/>
              <a:rect r="r" b="b" t="t" l="l"/>
              <a:pathLst>
                <a:path h="9353550" w="6818503">
                  <a:moveTo>
                    <a:pt x="0" y="0"/>
                  </a:moveTo>
                  <a:lnTo>
                    <a:pt x="6818503" y="0"/>
                  </a:lnTo>
                  <a:lnTo>
                    <a:pt x="6818503" y="9353550"/>
                  </a:lnTo>
                  <a:lnTo>
                    <a:pt x="0" y="9353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3" r="0" b="-23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687641" y="2990276"/>
            <a:ext cx="10312599" cy="472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Epochs: </a:t>
            </a:r>
            <a:r>
              <a:rPr lang="en-US" sz="19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model was trained for 15 epochs to allow for sufficient convergence.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87641" y="4789586"/>
            <a:ext cx="10312599" cy="878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Iteration Cycle:</a:t>
            </a:r>
            <a:r>
              <a:rPr lang="en-US" sz="19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Each epoch involved a standard training loop: forward pass, loss computation, backward propagation, and parameter update.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13048" y="6689526"/>
            <a:ext cx="10312599" cy="1285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Performance Tracking:</a:t>
            </a:r>
            <a:r>
              <a:rPr lang="en-US" sz="19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Key metrics, including training and validation loss, and accuracy, were diligently monitored and stored in a history dictionary for subsequent analysis and curve plotting later.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05886" y="723900"/>
            <a:ext cx="7126933" cy="91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Results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05886" y="1992362"/>
            <a:ext cx="9534228" cy="5402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1187">
                <a:solidFill>
                  <a:srgbClr val="C91313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68.67%</a:t>
            </a:r>
            <a:r>
              <a:rPr lang="en-US" sz="11187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Test Accuracy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05886" y="7724775"/>
            <a:ext cx="9534228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Our ResNet18 model, leveraging transfer learning, achieved a final test accuracy of </a:t>
            </a:r>
            <a:r>
              <a:rPr lang="en-US" sz="2125">
                <a:solidFill>
                  <a:srgbClr val="C91313"/>
                </a:solidFill>
                <a:latin typeface="DM Sans"/>
                <a:ea typeface="DM Sans"/>
                <a:cs typeface="DM Sans"/>
                <a:sym typeface="DM Sans"/>
              </a:rPr>
              <a:t>68.67%</a:t>
            </a: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on the FER2013 dataset. This indicates strong performance in classifying facial expressions into the 7 defined emotion categories.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7886" y="1076474"/>
            <a:ext cx="14522251" cy="928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7"/>
              </a:lnSpc>
            </a:pPr>
            <a:r>
              <a:rPr lang="en-US" sz="58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 </a:t>
            </a:r>
            <a:r>
              <a:rPr lang="en-US" sz="58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Accuracy  and  Loss  Curves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47886" y="3203775"/>
            <a:ext cx="14767338" cy="5968502"/>
            <a:chOff x="0" y="0"/>
            <a:chExt cx="21856303" cy="8833643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21856319" cy="8833612"/>
            </a:xfrm>
            <a:custGeom>
              <a:avLst/>
              <a:gdLst/>
              <a:ahLst/>
              <a:cxnLst/>
              <a:rect r="r" b="b" t="t" l="l"/>
              <a:pathLst>
                <a:path h="8833612" w="21856319">
                  <a:moveTo>
                    <a:pt x="0" y="0"/>
                  </a:moveTo>
                  <a:lnTo>
                    <a:pt x="21856319" y="0"/>
                  </a:lnTo>
                  <a:lnTo>
                    <a:pt x="21856319" y="8833612"/>
                  </a:lnTo>
                  <a:lnTo>
                    <a:pt x="0" y="8833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0" r="0" b="-3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F2F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7886" y="2406252"/>
            <a:ext cx="7126932" cy="91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Conclusion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43124" y="3862536"/>
            <a:ext cx="5293073" cy="3994398"/>
            <a:chOff x="0" y="0"/>
            <a:chExt cx="7057430" cy="53258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7044817" cy="5313172"/>
            </a:xfrm>
            <a:custGeom>
              <a:avLst/>
              <a:gdLst/>
              <a:ahLst/>
              <a:cxnLst/>
              <a:rect r="r" b="b" t="t" l="l"/>
              <a:pathLst>
                <a:path h="5313172" w="7044817">
                  <a:moveTo>
                    <a:pt x="0" y="151638"/>
                  </a:moveTo>
                  <a:cubicBezTo>
                    <a:pt x="0" y="67945"/>
                    <a:pt x="67945" y="0"/>
                    <a:pt x="151765" y="0"/>
                  </a:cubicBezTo>
                  <a:lnTo>
                    <a:pt x="6893052" y="0"/>
                  </a:lnTo>
                  <a:cubicBezTo>
                    <a:pt x="6976872" y="0"/>
                    <a:pt x="7044817" y="67945"/>
                    <a:pt x="7044817" y="151638"/>
                  </a:cubicBezTo>
                  <a:lnTo>
                    <a:pt x="7044817" y="5161534"/>
                  </a:lnTo>
                  <a:cubicBezTo>
                    <a:pt x="7044817" y="5245227"/>
                    <a:pt x="6976872" y="5313172"/>
                    <a:pt x="6893052" y="5313172"/>
                  </a:cubicBezTo>
                  <a:lnTo>
                    <a:pt x="151765" y="5313172"/>
                  </a:lnTo>
                  <a:cubicBezTo>
                    <a:pt x="67945" y="5313172"/>
                    <a:pt x="0" y="5245227"/>
                    <a:pt x="0" y="5161534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57517" cy="5325872"/>
            </a:xfrm>
            <a:custGeom>
              <a:avLst/>
              <a:gdLst/>
              <a:ahLst/>
              <a:cxnLst/>
              <a:rect r="r" b="b" t="t" l="l"/>
              <a:pathLst>
                <a:path h="5325872" w="7057517">
                  <a:moveTo>
                    <a:pt x="0" y="157988"/>
                  </a:moveTo>
                  <a:cubicBezTo>
                    <a:pt x="0" y="70739"/>
                    <a:pt x="70739" y="0"/>
                    <a:pt x="158115" y="0"/>
                  </a:cubicBezTo>
                  <a:lnTo>
                    <a:pt x="6899402" y="0"/>
                  </a:lnTo>
                  <a:lnTo>
                    <a:pt x="6899402" y="6350"/>
                  </a:lnTo>
                  <a:lnTo>
                    <a:pt x="6899402" y="0"/>
                  </a:lnTo>
                  <a:cubicBezTo>
                    <a:pt x="6986651" y="0"/>
                    <a:pt x="7057517" y="70739"/>
                    <a:pt x="7057517" y="157988"/>
                  </a:cubicBezTo>
                  <a:lnTo>
                    <a:pt x="7051167" y="157988"/>
                  </a:lnTo>
                  <a:lnTo>
                    <a:pt x="7057517" y="157988"/>
                  </a:lnTo>
                  <a:lnTo>
                    <a:pt x="7057517" y="5167884"/>
                  </a:lnTo>
                  <a:lnTo>
                    <a:pt x="7051167" y="5167884"/>
                  </a:lnTo>
                  <a:lnTo>
                    <a:pt x="7057517" y="5167884"/>
                  </a:lnTo>
                  <a:cubicBezTo>
                    <a:pt x="7057517" y="5255133"/>
                    <a:pt x="6986778" y="5325872"/>
                    <a:pt x="6899402" y="5325872"/>
                  </a:cubicBezTo>
                  <a:lnTo>
                    <a:pt x="6899402" y="5319522"/>
                  </a:lnTo>
                  <a:lnTo>
                    <a:pt x="6899402" y="5325872"/>
                  </a:lnTo>
                  <a:lnTo>
                    <a:pt x="158115" y="5325872"/>
                  </a:lnTo>
                  <a:lnTo>
                    <a:pt x="158115" y="5319522"/>
                  </a:lnTo>
                  <a:lnTo>
                    <a:pt x="158115" y="5325872"/>
                  </a:lnTo>
                  <a:cubicBezTo>
                    <a:pt x="70739" y="5325872"/>
                    <a:pt x="0" y="5255133"/>
                    <a:pt x="0" y="5167884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5167884"/>
                  </a:lnTo>
                  <a:lnTo>
                    <a:pt x="6350" y="5167884"/>
                  </a:lnTo>
                  <a:lnTo>
                    <a:pt x="12700" y="5167884"/>
                  </a:lnTo>
                  <a:cubicBezTo>
                    <a:pt x="12700" y="5248148"/>
                    <a:pt x="77724" y="5313172"/>
                    <a:pt x="158115" y="5313172"/>
                  </a:cubicBezTo>
                  <a:lnTo>
                    <a:pt x="6899402" y="5313172"/>
                  </a:lnTo>
                  <a:cubicBezTo>
                    <a:pt x="6979666" y="5313172"/>
                    <a:pt x="7044817" y="5248148"/>
                    <a:pt x="7044817" y="5167884"/>
                  </a:cubicBezTo>
                  <a:lnTo>
                    <a:pt x="7044817" y="157988"/>
                  </a:lnTo>
                  <a:cubicBezTo>
                    <a:pt x="7044690" y="77724"/>
                    <a:pt x="6979666" y="12700"/>
                    <a:pt x="6899402" y="12700"/>
                  </a:cubicBezTo>
                  <a:lnTo>
                    <a:pt x="158115" y="12700"/>
                  </a:lnTo>
                  <a:lnTo>
                    <a:pt x="158115" y="6350"/>
                  </a:lnTo>
                  <a:lnTo>
                    <a:pt x="158115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28130" y="4147542"/>
            <a:ext cx="812452" cy="812453"/>
            <a:chOff x="0" y="0"/>
            <a:chExt cx="1083270" cy="10832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83310" cy="1083310"/>
            </a:xfrm>
            <a:custGeom>
              <a:avLst/>
              <a:gdLst/>
              <a:ahLst/>
              <a:cxnLst/>
              <a:rect r="r" b="b" t="t" l="l"/>
              <a:pathLst>
                <a:path h="1083310" w="1083310">
                  <a:moveTo>
                    <a:pt x="0" y="541655"/>
                  </a:moveTo>
                  <a:cubicBezTo>
                    <a:pt x="0" y="242443"/>
                    <a:pt x="242443" y="0"/>
                    <a:pt x="541655" y="0"/>
                  </a:cubicBezTo>
                  <a:cubicBezTo>
                    <a:pt x="840867" y="0"/>
                    <a:pt x="1083310" y="242443"/>
                    <a:pt x="1083310" y="541655"/>
                  </a:cubicBezTo>
                  <a:cubicBezTo>
                    <a:pt x="1083310" y="840867"/>
                    <a:pt x="840740" y="1083310"/>
                    <a:pt x="541655" y="1083310"/>
                  </a:cubicBezTo>
                  <a:cubicBezTo>
                    <a:pt x="242570" y="1083310"/>
                    <a:pt x="0" y="840740"/>
                    <a:pt x="0" y="541655"/>
                  </a:cubicBezTo>
                  <a:close/>
                </a:path>
              </a:pathLst>
            </a:custGeom>
            <a:solidFill>
              <a:srgbClr val="C91313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451521" y="4325242"/>
            <a:ext cx="365523" cy="456902"/>
            <a:chOff x="0" y="0"/>
            <a:chExt cx="487363" cy="609203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487426" cy="609219"/>
            </a:xfrm>
            <a:custGeom>
              <a:avLst/>
              <a:gdLst/>
              <a:ahLst/>
              <a:cxnLst/>
              <a:rect r="r" b="b" t="t" l="l"/>
              <a:pathLst>
                <a:path h="609219" w="487426">
                  <a:moveTo>
                    <a:pt x="0" y="0"/>
                  </a:moveTo>
                  <a:lnTo>
                    <a:pt x="487426" y="0"/>
                  </a:lnTo>
                  <a:lnTo>
                    <a:pt x="487426" y="609219"/>
                  </a:lnTo>
                  <a:lnTo>
                    <a:pt x="0" y="609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26" r="12" b="-523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28130" y="5202139"/>
            <a:ext cx="437495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Strong Performance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8130" y="5762179"/>
            <a:ext cx="4723060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ResNet18, combined with transfer learning, demonstrated notable effectiveness in classifying emotions on the FER2013 dataset.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497390" y="3862536"/>
            <a:ext cx="5293073" cy="3994398"/>
            <a:chOff x="0" y="0"/>
            <a:chExt cx="7057430" cy="532586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7044817" cy="5313172"/>
            </a:xfrm>
            <a:custGeom>
              <a:avLst/>
              <a:gdLst/>
              <a:ahLst/>
              <a:cxnLst/>
              <a:rect r="r" b="b" t="t" l="l"/>
              <a:pathLst>
                <a:path h="5313172" w="7044817">
                  <a:moveTo>
                    <a:pt x="0" y="151638"/>
                  </a:moveTo>
                  <a:cubicBezTo>
                    <a:pt x="0" y="67945"/>
                    <a:pt x="67945" y="0"/>
                    <a:pt x="151765" y="0"/>
                  </a:cubicBezTo>
                  <a:lnTo>
                    <a:pt x="6893052" y="0"/>
                  </a:lnTo>
                  <a:cubicBezTo>
                    <a:pt x="6976872" y="0"/>
                    <a:pt x="7044817" y="67945"/>
                    <a:pt x="7044817" y="151638"/>
                  </a:cubicBezTo>
                  <a:lnTo>
                    <a:pt x="7044817" y="5161534"/>
                  </a:lnTo>
                  <a:cubicBezTo>
                    <a:pt x="7044817" y="5245227"/>
                    <a:pt x="6976872" y="5313172"/>
                    <a:pt x="6893052" y="5313172"/>
                  </a:cubicBezTo>
                  <a:lnTo>
                    <a:pt x="151765" y="5313172"/>
                  </a:lnTo>
                  <a:cubicBezTo>
                    <a:pt x="67945" y="5313172"/>
                    <a:pt x="0" y="5245227"/>
                    <a:pt x="0" y="5161534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057517" cy="5325872"/>
            </a:xfrm>
            <a:custGeom>
              <a:avLst/>
              <a:gdLst/>
              <a:ahLst/>
              <a:cxnLst/>
              <a:rect r="r" b="b" t="t" l="l"/>
              <a:pathLst>
                <a:path h="5325872" w="7057517">
                  <a:moveTo>
                    <a:pt x="0" y="157988"/>
                  </a:moveTo>
                  <a:cubicBezTo>
                    <a:pt x="0" y="70739"/>
                    <a:pt x="70739" y="0"/>
                    <a:pt x="158115" y="0"/>
                  </a:cubicBezTo>
                  <a:lnTo>
                    <a:pt x="6899402" y="0"/>
                  </a:lnTo>
                  <a:lnTo>
                    <a:pt x="6899402" y="6350"/>
                  </a:lnTo>
                  <a:lnTo>
                    <a:pt x="6899402" y="0"/>
                  </a:lnTo>
                  <a:cubicBezTo>
                    <a:pt x="6986651" y="0"/>
                    <a:pt x="7057517" y="70739"/>
                    <a:pt x="7057517" y="157988"/>
                  </a:cubicBezTo>
                  <a:lnTo>
                    <a:pt x="7051167" y="157988"/>
                  </a:lnTo>
                  <a:lnTo>
                    <a:pt x="7057517" y="157988"/>
                  </a:lnTo>
                  <a:lnTo>
                    <a:pt x="7057517" y="5167884"/>
                  </a:lnTo>
                  <a:lnTo>
                    <a:pt x="7051167" y="5167884"/>
                  </a:lnTo>
                  <a:lnTo>
                    <a:pt x="7057517" y="5167884"/>
                  </a:lnTo>
                  <a:cubicBezTo>
                    <a:pt x="7057517" y="5255133"/>
                    <a:pt x="6986778" y="5325872"/>
                    <a:pt x="6899402" y="5325872"/>
                  </a:cubicBezTo>
                  <a:lnTo>
                    <a:pt x="6899402" y="5319522"/>
                  </a:lnTo>
                  <a:lnTo>
                    <a:pt x="6899402" y="5325872"/>
                  </a:lnTo>
                  <a:lnTo>
                    <a:pt x="158115" y="5325872"/>
                  </a:lnTo>
                  <a:lnTo>
                    <a:pt x="158115" y="5319522"/>
                  </a:lnTo>
                  <a:lnTo>
                    <a:pt x="158115" y="5325872"/>
                  </a:lnTo>
                  <a:cubicBezTo>
                    <a:pt x="70739" y="5325872"/>
                    <a:pt x="0" y="5255133"/>
                    <a:pt x="0" y="5167884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5167884"/>
                  </a:lnTo>
                  <a:lnTo>
                    <a:pt x="6350" y="5167884"/>
                  </a:lnTo>
                  <a:lnTo>
                    <a:pt x="12700" y="5167884"/>
                  </a:lnTo>
                  <a:cubicBezTo>
                    <a:pt x="12700" y="5248148"/>
                    <a:pt x="77724" y="5313172"/>
                    <a:pt x="158115" y="5313172"/>
                  </a:cubicBezTo>
                  <a:lnTo>
                    <a:pt x="6899402" y="5313172"/>
                  </a:lnTo>
                  <a:cubicBezTo>
                    <a:pt x="6979666" y="5313172"/>
                    <a:pt x="7044817" y="5248148"/>
                    <a:pt x="7044817" y="5167884"/>
                  </a:cubicBezTo>
                  <a:lnTo>
                    <a:pt x="7044817" y="157988"/>
                  </a:lnTo>
                  <a:cubicBezTo>
                    <a:pt x="7044690" y="77724"/>
                    <a:pt x="6979666" y="12700"/>
                    <a:pt x="6899402" y="12700"/>
                  </a:cubicBezTo>
                  <a:lnTo>
                    <a:pt x="158115" y="12700"/>
                  </a:lnTo>
                  <a:lnTo>
                    <a:pt x="158115" y="6350"/>
                  </a:lnTo>
                  <a:lnTo>
                    <a:pt x="158115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782395" y="4147542"/>
            <a:ext cx="812452" cy="812453"/>
            <a:chOff x="0" y="0"/>
            <a:chExt cx="1083270" cy="10832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83310" cy="1083310"/>
            </a:xfrm>
            <a:custGeom>
              <a:avLst/>
              <a:gdLst/>
              <a:ahLst/>
              <a:cxnLst/>
              <a:rect r="r" b="b" t="t" l="l"/>
              <a:pathLst>
                <a:path h="1083310" w="1083310">
                  <a:moveTo>
                    <a:pt x="0" y="541655"/>
                  </a:moveTo>
                  <a:cubicBezTo>
                    <a:pt x="0" y="242443"/>
                    <a:pt x="242443" y="0"/>
                    <a:pt x="541655" y="0"/>
                  </a:cubicBezTo>
                  <a:cubicBezTo>
                    <a:pt x="840867" y="0"/>
                    <a:pt x="1083310" y="242443"/>
                    <a:pt x="1083310" y="541655"/>
                  </a:cubicBezTo>
                  <a:cubicBezTo>
                    <a:pt x="1083310" y="840867"/>
                    <a:pt x="840740" y="1083310"/>
                    <a:pt x="541655" y="1083310"/>
                  </a:cubicBezTo>
                  <a:cubicBezTo>
                    <a:pt x="242570" y="1083310"/>
                    <a:pt x="0" y="840740"/>
                    <a:pt x="0" y="541655"/>
                  </a:cubicBezTo>
                  <a:close/>
                </a:path>
              </a:pathLst>
            </a:custGeom>
            <a:solidFill>
              <a:srgbClr val="C91313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7005786" y="4325242"/>
            <a:ext cx="365522" cy="456902"/>
            <a:chOff x="0" y="0"/>
            <a:chExt cx="487363" cy="609203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487426" cy="609219"/>
            </a:xfrm>
            <a:custGeom>
              <a:avLst/>
              <a:gdLst/>
              <a:ahLst/>
              <a:cxnLst/>
              <a:rect r="r" b="b" t="t" l="l"/>
              <a:pathLst>
                <a:path h="609219" w="487426">
                  <a:moveTo>
                    <a:pt x="0" y="0"/>
                  </a:moveTo>
                  <a:lnTo>
                    <a:pt x="487426" y="0"/>
                  </a:lnTo>
                  <a:lnTo>
                    <a:pt x="487426" y="609219"/>
                  </a:lnTo>
                  <a:lnTo>
                    <a:pt x="0" y="609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26" r="12" b="-523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6782395" y="5202139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Generalization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782395" y="5762179"/>
            <a:ext cx="4723060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Strategic use of data augmentation and normalization significantly improved the model's ability to generalize to new, unseen data.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051655" y="3862536"/>
            <a:ext cx="5293221" cy="3994398"/>
            <a:chOff x="0" y="0"/>
            <a:chExt cx="7057628" cy="532586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350" y="6350"/>
              <a:ext cx="7044944" cy="5313172"/>
            </a:xfrm>
            <a:custGeom>
              <a:avLst/>
              <a:gdLst/>
              <a:ahLst/>
              <a:cxnLst/>
              <a:rect r="r" b="b" t="t" l="l"/>
              <a:pathLst>
                <a:path h="5313172" w="7044944">
                  <a:moveTo>
                    <a:pt x="0" y="151638"/>
                  </a:moveTo>
                  <a:cubicBezTo>
                    <a:pt x="0" y="67945"/>
                    <a:pt x="67945" y="0"/>
                    <a:pt x="151765" y="0"/>
                  </a:cubicBezTo>
                  <a:lnTo>
                    <a:pt x="6893179" y="0"/>
                  </a:lnTo>
                  <a:cubicBezTo>
                    <a:pt x="6976999" y="0"/>
                    <a:pt x="7044944" y="67945"/>
                    <a:pt x="7044944" y="151638"/>
                  </a:cubicBezTo>
                  <a:lnTo>
                    <a:pt x="7044944" y="5161534"/>
                  </a:lnTo>
                  <a:cubicBezTo>
                    <a:pt x="7044944" y="5245227"/>
                    <a:pt x="6976999" y="5313172"/>
                    <a:pt x="6893179" y="5313172"/>
                  </a:cubicBezTo>
                  <a:lnTo>
                    <a:pt x="151765" y="5313172"/>
                  </a:lnTo>
                  <a:cubicBezTo>
                    <a:pt x="67945" y="5313172"/>
                    <a:pt x="0" y="5245227"/>
                    <a:pt x="0" y="5161534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057644" cy="5325872"/>
            </a:xfrm>
            <a:custGeom>
              <a:avLst/>
              <a:gdLst/>
              <a:ahLst/>
              <a:cxnLst/>
              <a:rect r="r" b="b" t="t" l="l"/>
              <a:pathLst>
                <a:path h="5325872" w="7057644">
                  <a:moveTo>
                    <a:pt x="0" y="157988"/>
                  </a:moveTo>
                  <a:cubicBezTo>
                    <a:pt x="0" y="70739"/>
                    <a:pt x="70739" y="0"/>
                    <a:pt x="158115" y="0"/>
                  </a:cubicBezTo>
                  <a:lnTo>
                    <a:pt x="6899529" y="0"/>
                  </a:lnTo>
                  <a:lnTo>
                    <a:pt x="6899529" y="6350"/>
                  </a:lnTo>
                  <a:lnTo>
                    <a:pt x="6899529" y="0"/>
                  </a:lnTo>
                  <a:cubicBezTo>
                    <a:pt x="6986778" y="0"/>
                    <a:pt x="7057644" y="70739"/>
                    <a:pt x="7057644" y="157988"/>
                  </a:cubicBezTo>
                  <a:lnTo>
                    <a:pt x="7051294" y="157988"/>
                  </a:lnTo>
                  <a:lnTo>
                    <a:pt x="7057644" y="157988"/>
                  </a:lnTo>
                  <a:lnTo>
                    <a:pt x="7057644" y="5167884"/>
                  </a:lnTo>
                  <a:lnTo>
                    <a:pt x="7051294" y="5167884"/>
                  </a:lnTo>
                  <a:lnTo>
                    <a:pt x="7057644" y="5167884"/>
                  </a:lnTo>
                  <a:cubicBezTo>
                    <a:pt x="7057644" y="5255133"/>
                    <a:pt x="6986905" y="5325872"/>
                    <a:pt x="6899529" y="5325872"/>
                  </a:cubicBezTo>
                  <a:lnTo>
                    <a:pt x="6899529" y="5319522"/>
                  </a:lnTo>
                  <a:lnTo>
                    <a:pt x="6899529" y="5325872"/>
                  </a:lnTo>
                  <a:lnTo>
                    <a:pt x="158115" y="5325872"/>
                  </a:lnTo>
                  <a:lnTo>
                    <a:pt x="158115" y="5319522"/>
                  </a:lnTo>
                  <a:lnTo>
                    <a:pt x="158115" y="5325872"/>
                  </a:lnTo>
                  <a:cubicBezTo>
                    <a:pt x="70739" y="5325872"/>
                    <a:pt x="0" y="5255133"/>
                    <a:pt x="0" y="5167884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5167884"/>
                  </a:lnTo>
                  <a:lnTo>
                    <a:pt x="6350" y="5167884"/>
                  </a:lnTo>
                  <a:lnTo>
                    <a:pt x="12700" y="5167884"/>
                  </a:lnTo>
                  <a:cubicBezTo>
                    <a:pt x="12700" y="5248148"/>
                    <a:pt x="77724" y="5313172"/>
                    <a:pt x="158115" y="5313172"/>
                  </a:cubicBezTo>
                  <a:lnTo>
                    <a:pt x="6899529" y="5313172"/>
                  </a:lnTo>
                  <a:cubicBezTo>
                    <a:pt x="6979793" y="5313172"/>
                    <a:pt x="7044944" y="5248148"/>
                    <a:pt x="7044944" y="5167884"/>
                  </a:cubicBezTo>
                  <a:lnTo>
                    <a:pt x="7044944" y="157988"/>
                  </a:lnTo>
                  <a:cubicBezTo>
                    <a:pt x="7044944" y="77724"/>
                    <a:pt x="6979793" y="12700"/>
                    <a:pt x="6899529" y="12700"/>
                  </a:cubicBezTo>
                  <a:lnTo>
                    <a:pt x="158115" y="12700"/>
                  </a:lnTo>
                  <a:lnTo>
                    <a:pt x="158115" y="6350"/>
                  </a:lnTo>
                  <a:lnTo>
                    <a:pt x="158115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336661" y="4147542"/>
            <a:ext cx="812453" cy="812453"/>
            <a:chOff x="0" y="0"/>
            <a:chExt cx="1083270" cy="10832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83310" cy="1083310"/>
            </a:xfrm>
            <a:custGeom>
              <a:avLst/>
              <a:gdLst/>
              <a:ahLst/>
              <a:cxnLst/>
              <a:rect r="r" b="b" t="t" l="l"/>
              <a:pathLst>
                <a:path h="1083310" w="1083310">
                  <a:moveTo>
                    <a:pt x="0" y="541655"/>
                  </a:moveTo>
                  <a:cubicBezTo>
                    <a:pt x="0" y="242443"/>
                    <a:pt x="242443" y="0"/>
                    <a:pt x="541655" y="0"/>
                  </a:cubicBezTo>
                  <a:cubicBezTo>
                    <a:pt x="840867" y="0"/>
                    <a:pt x="1083310" y="242443"/>
                    <a:pt x="1083310" y="541655"/>
                  </a:cubicBezTo>
                  <a:cubicBezTo>
                    <a:pt x="1083310" y="840867"/>
                    <a:pt x="840740" y="1083310"/>
                    <a:pt x="541655" y="1083310"/>
                  </a:cubicBezTo>
                  <a:cubicBezTo>
                    <a:pt x="242570" y="1083310"/>
                    <a:pt x="0" y="840740"/>
                    <a:pt x="0" y="541655"/>
                  </a:cubicBezTo>
                  <a:close/>
                </a:path>
              </a:pathLst>
            </a:custGeom>
            <a:solidFill>
              <a:srgbClr val="C91313"/>
            </a:solid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2560052" y="4325242"/>
            <a:ext cx="365522" cy="456902"/>
            <a:chOff x="0" y="0"/>
            <a:chExt cx="487363" cy="609203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487426" cy="609219"/>
            </a:xfrm>
            <a:custGeom>
              <a:avLst/>
              <a:gdLst/>
              <a:ahLst/>
              <a:cxnLst/>
              <a:rect r="r" b="b" t="t" l="l"/>
              <a:pathLst>
                <a:path h="609219" w="487426">
                  <a:moveTo>
                    <a:pt x="0" y="0"/>
                  </a:moveTo>
                  <a:lnTo>
                    <a:pt x="487426" y="0"/>
                  </a:lnTo>
                  <a:lnTo>
                    <a:pt x="487426" y="609219"/>
                  </a:lnTo>
                  <a:lnTo>
                    <a:pt x="0" y="609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526" r="12" b="-523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2336661" y="5202139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Future Potential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36661" y="5762179"/>
            <a:ext cx="4723210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Further enhancements could involve exploring deeper architectures or fine-tuning techniques to push performance boundaries.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7886" y="3189386"/>
            <a:ext cx="16392228" cy="2748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681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DAGxYamUEeo</dc:identifier>
  <dcterms:modified xsi:type="dcterms:W3CDTF">2011-08-01T06:04:30Z</dcterms:modified>
  <cp:revision>1</cp:revision>
  <dc:title>FER2013-Emotion-Classification.pptx</dc:title>
</cp:coreProperties>
</file>